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3"/>
    <p:sldId id="343" r:id="rId5"/>
    <p:sldId id="391" r:id="rId6"/>
    <p:sldId id="392" r:id="rId7"/>
    <p:sldId id="393" r:id="rId8"/>
    <p:sldId id="394" r:id="rId9"/>
    <p:sldId id="395" r:id="rId10"/>
    <p:sldId id="396" r:id="rId11"/>
    <p:sldId id="276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452E"/>
    <a:srgbClr val="777777"/>
    <a:srgbClr val="FF9933"/>
    <a:srgbClr val="FFCC99"/>
    <a:srgbClr val="FF7C80"/>
    <a:srgbClr val="FF66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54" y="60"/>
      </p:cViewPr>
      <p:guideLst>
        <p:guide orient="horz" pos="2185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C9D8768-BF6F-4987-BCC8-8A1EA69671DA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12288F0-7EBB-4019-B012-C971B4F65122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21A89EF-31BC-45D1-BA98-D04501F736FC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9EBEDEE-3CA1-4BB2-BD30-C3B16062A04B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EE7799A-290E-4CF9-B385-A93941BAFC4B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E60B871-9ECF-44D8-9D5D-0E268F2E0F8A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F7D5BF7-2E4B-4D0D-87EF-F67D4DCA421C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BF9839-AEF5-417D-8E0D-42916446C937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6D3E399-7F9B-411C-8AA4-AA95E67EF3A7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19E62E-25B6-495D-9783-603A6CBD034D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92C5BCC-51E0-455A-B86C-598D15C19590}" type="datetime1">
              <a:rPr kumimoji="0" lang="zh-CN" altLang="en-US" b="0" i="0" strike="noStrike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FD0C27A-6F3D-4DBF-AF62-B33FF47DA98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未标题-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990600" y="-887412"/>
            <a:ext cx="7340600" cy="787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8" name="Picture 3" descr="未标题-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744788" y="-889000"/>
            <a:ext cx="9447212" cy="7878763"/>
          </a:xfrm>
          <a:prstGeom prst="rect">
            <a:avLst/>
          </a:prstGeom>
          <a:solidFill>
            <a:srgbClr val="C9452E"/>
          </a:solidFill>
          <a:ln w="9525">
            <a:noFill/>
          </a:ln>
        </p:spPr>
      </p:pic>
      <p:sp>
        <p:nvSpPr>
          <p:cNvPr id="14339" name="矩形 3"/>
          <p:cNvSpPr/>
          <p:nvPr/>
        </p:nvSpPr>
        <p:spPr>
          <a:xfrm>
            <a:off x="-14287" y="36513"/>
            <a:ext cx="12190412" cy="6858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大学生心理健康测评系统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操作培训指导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/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0" name="文本框 6"/>
          <p:cNvSpPr txBox="1"/>
          <p:nvPr/>
        </p:nvSpPr>
        <p:spPr>
          <a:xfrm>
            <a:off x="8502650" y="6061075"/>
            <a:ext cx="1857375" cy="587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341" name="文本框 2"/>
          <p:cNvSpPr txBox="1"/>
          <p:nvPr/>
        </p:nvSpPr>
        <p:spPr>
          <a:xfrm>
            <a:off x="8502650" y="6280150"/>
            <a:ext cx="3468688" cy="368300"/>
          </a:xfrm>
          <a:prstGeom prst="rect">
            <a:avLst/>
          </a:prstGeom>
          <a:solidFill>
            <a:srgbClr val="C9452E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b="1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  </a:t>
            </a:r>
            <a:r>
              <a:rPr lang="zh-CN" altLang="en-US" b="1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大学生心理健康测评系统</a:t>
            </a:r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/>
          <p:nvPr/>
        </p:nvSpPr>
        <p:spPr>
          <a:xfrm>
            <a:off x="3216275" y="2800350"/>
            <a:ext cx="12192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6" name="Rectangle 3"/>
          <p:cNvSpPr/>
          <p:nvPr/>
        </p:nvSpPr>
        <p:spPr>
          <a:xfrm>
            <a:off x="-12700" y="-6350"/>
            <a:ext cx="12193588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6628" name="心形 211"/>
          <p:cNvSpPr/>
          <p:nvPr/>
        </p:nvSpPr>
        <p:spPr>
          <a:xfrm>
            <a:off x="179388" y="223838"/>
            <a:ext cx="576262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Text Box 6"/>
          <p:cNvSpPr txBox="1"/>
          <p:nvPr/>
        </p:nvSpPr>
        <p:spPr>
          <a:xfrm>
            <a:off x="1014413" y="217488"/>
            <a:ext cx="3519487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6630" name="TextBox 5"/>
          <p:cNvSpPr txBox="1"/>
          <p:nvPr/>
        </p:nvSpPr>
        <p:spPr>
          <a:xfrm>
            <a:off x="312738" y="2560638"/>
            <a:ext cx="10760075" cy="2863850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algn="ctr" latinLnBrk="1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学生</a:t>
            </a:r>
            <a:endParaRPr lang="en-US" altLang="zh-CN" sz="40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latinLnBrk="1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基于云平台进行心理测评工作的</a:t>
            </a:r>
            <a:endParaRPr lang="zh-CN" altLang="en-US" sz="40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latinLnBrk="1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使用指导</a:t>
            </a:r>
            <a:endParaRPr lang="zh-CN" altLang="en-US" sz="40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/>
          <p:nvPr/>
        </p:nvSpPr>
        <p:spPr>
          <a:xfrm>
            <a:off x="3216275" y="2800350"/>
            <a:ext cx="12192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6" name="Rectangle 3"/>
          <p:cNvSpPr/>
          <p:nvPr/>
        </p:nvSpPr>
        <p:spPr>
          <a:xfrm>
            <a:off x="-12700" y="-6350"/>
            <a:ext cx="12193588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6628" name="心形 211"/>
          <p:cNvSpPr/>
          <p:nvPr/>
        </p:nvSpPr>
        <p:spPr>
          <a:xfrm>
            <a:off x="179388" y="223838"/>
            <a:ext cx="576262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Text Box 6"/>
          <p:cNvSpPr txBox="1"/>
          <p:nvPr/>
        </p:nvSpPr>
        <p:spPr>
          <a:xfrm>
            <a:off x="1014413" y="217488"/>
            <a:ext cx="3519487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6630" name="TextBox 5"/>
          <p:cNvSpPr txBox="1"/>
          <p:nvPr/>
        </p:nvSpPr>
        <p:spPr>
          <a:xfrm>
            <a:off x="386862" y="1101967"/>
            <a:ext cx="11535507" cy="5386088"/>
          </a:xfrm>
          <a:prstGeom prst="rect">
            <a:avLst/>
          </a:prstGeom>
          <a:noFill/>
          <a:ln w="9525">
            <a:noFill/>
          </a:ln>
        </p:spPr>
        <p:txBody>
          <a:bodyPr wrap="square" lIns="45719" tIns="45719" rIns="45719" bIns="45719" anchor="t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各位同学，大家好：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 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欢迎你们参加大学生心理健康测试。本测试对大家没有任何方面的影响，请不要有任何的担心，测试结果严格保密，仅供学校心理健康专业人员使用，以便在需要时为你提供心理健康服务，不会影响你的学籍、档案、入党、奖惩、升学和就业等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测试时请保持良好的心态，认真阅读测试步骤，心平气和地答卷。测试情况为最近一月的状况。务必请根据自己的实际情况如实选择或填写，不要与他人交谈与讨论，也不要过多地琢磨，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凭第一印象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，独立完成。所有问题的答案无对错之分，请尽量保证测试的真实准确性，这有助于我们在后期对您的测试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给予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真实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准确的反馈。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    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/>
          <p:nvPr/>
        </p:nvSpPr>
        <p:spPr>
          <a:xfrm>
            <a:off x="-12700" y="-6351"/>
            <a:ext cx="12192000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wrap="none" anchor="ctr"/>
          <a:lstStyle/>
          <a:p>
            <a:pPr algn="ctr"/>
            <a:endParaRPr lang="zh-CN" altLang="zh-CN" sz="2400" dirty="0">
              <a:solidFill>
                <a:schemeClr val="accent2"/>
              </a:solidFill>
              <a:latin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9699" name="心形 211"/>
          <p:cNvSpPr/>
          <p:nvPr/>
        </p:nvSpPr>
        <p:spPr>
          <a:xfrm>
            <a:off x="179389" y="223839"/>
            <a:ext cx="576263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9700" name="Text Box 5"/>
          <p:cNvSpPr txBox="1"/>
          <p:nvPr/>
        </p:nvSpPr>
        <p:spPr>
          <a:xfrm>
            <a:off x="1014413" y="217488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1" name="TextBox 5"/>
          <p:cNvSpPr txBox="1"/>
          <p:nvPr/>
        </p:nvSpPr>
        <p:spPr>
          <a:xfrm>
            <a:off x="473606" y="819151"/>
            <a:ext cx="9710737" cy="738662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latinLnBrk="1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基于平台学生如何进行心理测评？</a:t>
            </a:r>
            <a:endParaRPr lang="zh-CN" altLang="en-US" sz="28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矩形 3"/>
          <p:cNvSpPr/>
          <p:nvPr/>
        </p:nvSpPr>
        <p:spPr>
          <a:xfrm>
            <a:off x="467518" y="1743075"/>
            <a:ext cx="11389121" cy="24722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eaLnBrk="0" hangingPunct="0"/>
            <a:r>
              <a:rPr lang="zh-CN" altLang="en-US" sz="266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一：登录</a:t>
            </a:r>
            <a:endParaRPr lang="en-US" altLang="zh-CN" sz="2665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810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搜索微信小程序“学生心理测评平台”进入。输入手机号， 选择入学年份，获取验证码</a:t>
            </a:r>
            <a:endParaRPr lang="en-US" altLang="zh-CN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810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登录后，根据页面提示完善个人信息</a:t>
            </a:r>
            <a:endParaRPr lang="en-US" altLang="zh-CN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810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确认无误后点击“确认信息”</a:t>
            </a:r>
            <a:endParaRPr lang="zh-CN" altLang="en-US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5" name="Line 10"/>
          <p:cNvSpPr>
            <a:spLocks noChangeAspect="1"/>
          </p:cNvSpPr>
          <p:nvPr/>
        </p:nvSpPr>
        <p:spPr>
          <a:xfrm>
            <a:off x="447677" y="1583267"/>
            <a:ext cx="11136313" cy="0"/>
          </a:xfrm>
          <a:prstGeom prst="line">
            <a:avLst/>
          </a:prstGeom>
          <a:ln w="28575" cap="flat" cmpd="sng">
            <a:solidFill>
              <a:srgbClr val="D2452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400"/>
          </a:p>
        </p:txBody>
      </p:sp>
      <p:sp>
        <p:nvSpPr>
          <p:cNvPr id="16" name="KSO_Shape"/>
          <p:cNvSpPr/>
          <p:nvPr/>
        </p:nvSpPr>
        <p:spPr>
          <a:xfrm>
            <a:off x="4600086" y="4908449"/>
            <a:ext cx="432204" cy="432000"/>
          </a:xfrm>
          <a:custGeom>
            <a:avLst/>
            <a:gdLst>
              <a:gd name="connsiteX0" fmla="*/ 422617 w 720080"/>
              <a:gd name="connsiteY0" fmla="*/ 167125 h 720080"/>
              <a:gd name="connsiteX1" fmla="*/ 392320 w 720080"/>
              <a:gd name="connsiteY1" fmla="*/ 179675 h 720080"/>
              <a:gd name="connsiteX2" fmla="*/ 392320 w 720080"/>
              <a:gd name="connsiteY2" fmla="*/ 240270 h 720080"/>
              <a:gd name="connsiteX3" fmla="*/ 470117 w 720080"/>
              <a:gd name="connsiteY3" fmla="*/ 318067 h 720080"/>
              <a:gd name="connsiteX4" fmla="*/ 151276 w 720080"/>
              <a:gd name="connsiteY4" fmla="*/ 318067 h 720080"/>
              <a:gd name="connsiteX5" fmla="*/ 108429 w 720080"/>
              <a:gd name="connsiteY5" fmla="*/ 360915 h 720080"/>
              <a:gd name="connsiteX6" fmla="*/ 151276 w 720080"/>
              <a:gd name="connsiteY6" fmla="*/ 403762 h 720080"/>
              <a:gd name="connsiteX7" fmla="*/ 467182 w 720080"/>
              <a:gd name="connsiteY7" fmla="*/ 403762 h 720080"/>
              <a:gd name="connsiteX8" fmla="*/ 391132 w 720080"/>
              <a:gd name="connsiteY8" fmla="*/ 479811 h 720080"/>
              <a:gd name="connsiteX9" fmla="*/ 391132 w 720080"/>
              <a:gd name="connsiteY9" fmla="*/ 540406 h 720080"/>
              <a:gd name="connsiteX10" fmla="*/ 451727 w 720080"/>
              <a:gd name="connsiteY10" fmla="*/ 540406 h 720080"/>
              <a:gd name="connsiteX11" fmla="*/ 597086 w 720080"/>
              <a:gd name="connsiteY11" fmla="*/ 395048 h 720080"/>
              <a:gd name="connsiteX12" fmla="*/ 603450 w 720080"/>
              <a:gd name="connsiteY12" fmla="*/ 388459 h 720080"/>
              <a:gd name="connsiteX13" fmla="*/ 605656 w 720080"/>
              <a:gd name="connsiteY13" fmla="*/ 385654 h 720080"/>
              <a:gd name="connsiteX14" fmla="*/ 607314 w 720080"/>
              <a:gd name="connsiteY14" fmla="*/ 381802 h 720080"/>
              <a:gd name="connsiteX15" fmla="*/ 611651 w 720080"/>
              <a:gd name="connsiteY15" fmla="*/ 359975 h 720080"/>
              <a:gd name="connsiteX16" fmla="*/ 607314 w 720080"/>
              <a:gd name="connsiteY16" fmla="*/ 338148 h 720080"/>
              <a:gd name="connsiteX17" fmla="*/ 604581 w 720080"/>
              <a:gd name="connsiteY17" fmla="*/ 333055 h 720080"/>
              <a:gd name="connsiteX18" fmla="*/ 603896 w 720080"/>
              <a:gd name="connsiteY18" fmla="*/ 331821 h 720080"/>
              <a:gd name="connsiteX19" fmla="*/ 598273 w 720080"/>
              <a:gd name="connsiteY19" fmla="*/ 325033 h 720080"/>
              <a:gd name="connsiteX20" fmla="*/ 452915 w 720080"/>
              <a:gd name="connsiteY20" fmla="*/ 179675 h 720080"/>
              <a:gd name="connsiteX21" fmla="*/ 422617 w 720080"/>
              <a:gd name="connsiteY21" fmla="*/ 167125 h 720080"/>
              <a:gd name="connsiteX22" fmla="*/ 360040 w 720080"/>
              <a:gd name="connsiteY22" fmla="*/ 0 h 720080"/>
              <a:gd name="connsiteX23" fmla="*/ 720080 w 720080"/>
              <a:gd name="connsiteY23" fmla="*/ 360040 h 720080"/>
              <a:gd name="connsiteX24" fmla="*/ 360040 w 720080"/>
              <a:gd name="connsiteY24" fmla="*/ 720080 h 720080"/>
              <a:gd name="connsiteX25" fmla="*/ 0 w 720080"/>
              <a:gd name="connsiteY25" fmla="*/ 360040 h 720080"/>
              <a:gd name="connsiteX26" fmla="*/ 360040 w 720080"/>
              <a:gd name="connsiteY26" fmla="*/ 0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C94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4117" y="4667685"/>
            <a:ext cx="3117691" cy="13455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301" y="2813938"/>
            <a:ext cx="1875540" cy="3807629"/>
          </a:xfrm>
          <a:prstGeom prst="rect">
            <a:avLst/>
          </a:prstGeom>
        </p:spPr>
      </p:pic>
      <p:sp>
        <p:nvSpPr>
          <p:cNvPr id="14" name="KSO_Shape"/>
          <p:cNvSpPr/>
          <p:nvPr/>
        </p:nvSpPr>
        <p:spPr>
          <a:xfrm>
            <a:off x="8630049" y="4908449"/>
            <a:ext cx="432204" cy="432000"/>
          </a:xfrm>
          <a:custGeom>
            <a:avLst/>
            <a:gdLst>
              <a:gd name="connsiteX0" fmla="*/ 422617 w 720080"/>
              <a:gd name="connsiteY0" fmla="*/ 167125 h 720080"/>
              <a:gd name="connsiteX1" fmla="*/ 392320 w 720080"/>
              <a:gd name="connsiteY1" fmla="*/ 179675 h 720080"/>
              <a:gd name="connsiteX2" fmla="*/ 392320 w 720080"/>
              <a:gd name="connsiteY2" fmla="*/ 240270 h 720080"/>
              <a:gd name="connsiteX3" fmla="*/ 470117 w 720080"/>
              <a:gd name="connsiteY3" fmla="*/ 318067 h 720080"/>
              <a:gd name="connsiteX4" fmla="*/ 151276 w 720080"/>
              <a:gd name="connsiteY4" fmla="*/ 318067 h 720080"/>
              <a:gd name="connsiteX5" fmla="*/ 108429 w 720080"/>
              <a:gd name="connsiteY5" fmla="*/ 360915 h 720080"/>
              <a:gd name="connsiteX6" fmla="*/ 151276 w 720080"/>
              <a:gd name="connsiteY6" fmla="*/ 403762 h 720080"/>
              <a:gd name="connsiteX7" fmla="*/ 467182 w 720080"/>
              <a:gd name="connsiteY7" fmla="*/ 403762 h 720080"/>
              <a:gd name="connsiteX8" fmla="*/ 391132 w 720080"/>
              <a:gd name="connsiteY8" fmla="*/ 479811 h 720080"/>
              <a:gd name="connsiteX9" fmla="*/ 391132 w 720080"/>
              <a:gd name="connsiteY9" fmla="*/ 540406 h 720080"/>
              <a:gd name="connsiteX10" fmla="*/ 451727 w 720080"/>
              <a:gd name="connsiteY10" fmla="*/ 540406 h 720080"/>
              <a:gd name="connsiteX11" fmla="*/ 597086 w 720080"/>
              <a:gd name="connsiteY11" fmla="*/ 395048 h 720080"/>
              <a:gd name="connsiteX12" fmla="*/ 603450 w 720080"/>
              <a:gd name="connsiteY12" fmla="*/ 388459 h 720080"/>
              <a:gd name="connsiteX13" fmla="*/ 605656 w 720080"/>
              <a:gd name="connsiteY13" fmla="*/ 385654 h 720080"/>
              <a:gd name="connsiteX14" fmla="*/ 607314 w 720080"/>
              <a:gd name="connsiteY14" fmla="*/ 381802 h 720080"/>
              <a:gd name="connsiteX15" fmla="*/ 611651 w 720080"/>
              <a:gd name="connsiteY15" fmla="*/ 359975 h 720080"/>
              <a:gd name="connsiteX16" fmla="*/ 607314 w 720080"/>
              <a:gd name="connsiteY16" fmla="*/ 338148 h 720080"/>
              <a:gd name="connsiteX17" fmla="*/ 604581 w 720080"/>
              <a:gd name="connsiteY17" fmla="*/ 333055 h 720080"/>
              <a:gd name="connsiteX18" fmla="*/ 603896 w 720080"/>
              <a:gd name="connsiteY18" fmla="*/ 331821 h 720080"/>
              <a:gd name="connsiteX19" fmla="*/ 598273 w 720080"/>
              <a:gd name="connsiteY19" fmla="*/ 325033 h 720080"/>
              <a:gd name="connsiteX20" fmla="*/ 452915 w 720080"/>
              <a:gd name="connsiteY20" fmla="*/ 179675 h 720080"/>
              <a:gd name="connsiteX21" fmla="*/ 422617 w 720080"/>
              <a:gd name="connsiteY21" fmla="*/ 167125 h 720080"/>
              <a:gd name="connsiteX22" fmla="*/ 360040 w 720080"/>
              <a:gd name="connsiteY22" fmla="*/ 0 h 720080"/>
              <a:gd name="connsiteX23" fmla="*/ 720080 w 720080"/>
              <a:gd name="connsiteY23" fmla="*/ 360040 h 720080"/>
              <a:gd name="connsiteX24" fmla="*/ 360040 w 720080"/>
              <a:gd name="connsiteY24" fmla="*/ 720080 h 720080"/>
              <a:gd name="connsiteX25" fmla="*/ 0 w 720080"/>
              <a:gd name="connsiteY25" fmla="*/ 360040 h 720080"/>
              <a:gd name="connsiteX26" fmla="*/ 360040 w 720080"/>
              <a:gd name="connsiteY26" fmla="*/ 0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C94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995" y="2793358"/>
            <a:ext cx="2272484" cy="39580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/>
          <p:nvPr/>
        </p:nvSpPr>
        <p:spPr>
          <a:xfrm>
            <a:off x="-12700" y="-6351"/>
            <a:ext cx="12192000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wrap="none" anchor="ctr"/>
          <a:lstStyle/>
          <a:p>
            <a:pPr algn="ctr"/>
            <a:endParaRPr lang="zh-CN" altLang="zh-CN" sz="2400" dirty="0">
              <a:solidFill>
                <a:schemeClr val="accent2"/>
              </a:solidFill>
              <a:latin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9699" name="心形 211"/>
          <p:cNvSpPr/>
          <p:nvPr/>
        </p:nvSpPr>
        <p:spPr>
          <a:xfrm>
            <a:off x="179389" y="223839"/>
            <a:ext cx="576263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9700" name="Text Box 5"/>
          <p:cNvSpPr txBox="1"/>
          <p:nvPr/>
        </p:nvSpPr>
        <p:spPr>
          <a:xfrm>
            <a:off x="1014413" y="217488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1" name="TextBox 5"/>
          <p:cNvSpPr txBox="1"/>
          <p:nvPr/>
        </p:nvSpPr>
        <p:spPr>
          <a:xfrm>
            <a:off x="439740" y="920751"/>
            <a:ext cx="9710737" cy="738662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latinLnBrk="1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学生如何基于云平台如何进行心理测评？</a:t>
            </a:r>
            <a:endParaRPr lang="zh-CN" altLang="en-US" sz="28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矩形 3"/>
          <p:cNvSpPr/>
          <p:nvPr/>
        </p:nvSpPr>
        <p:spPr>
          <a:xfrm>
            <a:off x="497730" y="1802695"/>
            <a:ext cx="11358911" cy="169277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665" b="1" dirty="0">
                <a:latin typeface="+mn-ea"/>
              </a:rPr>
              <a:t>二：测评</a:t>
            </a:r>
            <a:endParaRPr lang="en-US" altLang="zh-CN" sz="2665" b="1" dirty="0">
              <a:latin typeface="+mn-ea"/>
            </a:endParaRPr>
          </a:p>
          <a:p>
            <a:pPr marL="3810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/>
              <a:t>登录后可看到个人信息和心理测评两个模块。点击“绑定微信，下次即可一键登录</a:t>
            </a:r>
            <a:endParaRPr lang="en-US" altLang="zh-CN" sz="2135" dirty="0"/>
          </a:p>
          <a:p>
            <a:pPr marL="3810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/>
              <a:t>点击头像可以查看、修改个人信息，完成测评提交后不能再进行修改。</a:t>
            </a:r>
            <a:endParaRPr lang="en-US" altLang="zh-CN" sz="2135" dirty="0"/>
          </a:p>
        </p:txBody>
      </p:sp>
      <p:sp>
        <p:nvSpPr>
          <p:cNvPr id="29705" name="Line 10"/>
          <p:cNvSpPr>
            <a:spLocks noChangeAspect="1"/>
          </p:cNvSpPr>
          <p:nvPr/>
        </p:nvSpPr>
        <p:spPr>
          <a:xfrm>
            <a:off x="447677" y="1752600"/>
            <a:ext cx="11136313" cy="0"/>
          </a:xfrm>
          <a:prstGeom prst="line">
            <a:avLst/>
          </a:prstGeom>
          <a:ln w="28575" cap="flat" cmpd="sng">
            <a:solidFill>
              <a:srgbClr val="D2452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5787" y="3526244"/>
            <a:ext cx="2688299" cy="29112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/>
          <p:nvPr/>
        </p:nvSpPr>
        <p:spPr>
          <a:xfrm>
            <a:off x="-12700" y="-6351"/>
            <a:ext cx="12192000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wrap="none" anchor="ctr"/>
          <a:lstStyle/>
          <a:p>
            <a:pPr algn="ctr"/>
            <a:endParaRPr lang="zh-CN" altLang="zh-CN" sz="2400" dirty="0">
              <a:solidFill>
                <a:schemeClr val="accent2"/>
              </a:solidFill>
              <a:latin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9699" name="心形 211"/>
          <p:cNvSpPr/>
          <p:nvPr/>
        </p:nvSpPr>
        <p:spPr>
          <a:xfrm>
            <a:off x="179389" y="223839"/>
            <a:ext cx="576263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9700" name="Text Box 5"/>
          <p:cNvSpPr txBox="1"/>
          <p:nvPr/>
        </p:nvSpPr>
        <p:spPr>
          <a:xfrm>
            <a:off x="1014413" y="217488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1" name="TextBox 5"/>
          <p:cNvSpPr txBox="1"/>
          <p:nvPr/>
        </p:nvSpPr>
        <p:spPr>
          <a:xfrm>
            <a:off x="439740" y="920751"/>
            <a:ext cx="9710737" cy="738662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latinLnBrk="1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学生如何基于云平台如何进行心理测评？</a:t>
            </a:r>
            <a:endParaRPr lang="zh-CN" altLang="en-US" sz="28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矩形 3"/>
          <p:cNvSpPr/>
          <p:nvPr/>
        </p:nvSpPr>
        <p:spPr>
          <a:xfrm>
            <a:off x="179389" y="1817512"/>
            <a:ext cx="11773263" cy="206184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7239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开始测评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； 阅读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知情同意书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；勾选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基于以上情况，我自愿参加并按照要求完成本次心理健康测试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；点击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已阅读，继续下一步</a:t>
            </a:r>
            <a:endParaRPr lang="en-US" altLang="zh-CN" sz="2135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342900" eaLnBrk="0" hangingPunct="0">
              <a:lnSpc>
                <a:spcPct val="150000"/>
              </a:lnSpc>
            </a:pPr>
            <a:endParaRPr lang="en-US" altLang="zh-CN" sz="2135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723900" indent="-3810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阅读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测评介绍 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开始测评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进入答题界面</a:t>
            </a:r>
            <a:endParaRPr lang="zh-CN" altLang="en-US" sz="2135" dirty="0">
              <a:latin typeface="+mn-ea"/>
            </a:endParaRPr>
          </a:p>
        </p:txBody>
      </p:sp>
      <p:sp>
        <p:nvSpPr>
          <p:cNvPr id="29705" name="Line 10"/>
          <p:cNvSpPr>
            <a:spLocks noChangeAspect="1"/>
          </p:cNvSpPr>
          <p:nvPr/>
        </p:nvSpPr>
        <p:spPr>
          <a:xfrm>
            <a:off x="447677" y="1752600"/>
            <a:ext cx="11136313" cy="0"/>
          </a:xfrm>
          <a:prstGeom prst="line">
            <a:avLst/>
          </a:prstGeom>
          <a:ln w="28575" cap="flat" cmpd="sng">
            <a:solidFill>
              <a:srgbClr val="D2452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400"/>
          </a:p>
        </p:txBody>
      </p:sp>
      <p:sp>
        <p:nvSpPr>
          <p:cNvPr id="20" name="KSO_Shape"/>
          <p:cNvSpPr/>
          <p:nvPr/>
        </p:nvSpPr>
        <p:spPr>
          <a:xfrm>
            <a:off x="9072331" y="4314919"/>
            <a:ext cx="360000" cy="360000"/>
          </a:xfrm>
          <a:custGeom>
            <a:avLst/>
            <a:gdLst>
              <a:gd name="connsiteX0" fmla="*/ 422617 w 720080"/>
              <a:gd name="connsiteY0" fmla="*/ 167125 h 720080"/>
              <a:gd name="connsiteX1" fmla="*/ 392320 w 720080"/>
              <a:gd name="connsiteY1" fmla="*/ 179675 h 720080"/>
              <a:gd name="connsiteX2" fmla="*/ 392320 w 720080"/>
              <a:gd name="connsiteY2" fmla="*/ 240270 h 720080"/>
              <a:gd name="connsiteX3" fmla="*/ 470117 w 720080"/>
              <a:gd name="connsiteY3" fmla="*/ 318067 h 720080"/>
              <a:gd name="connsiteX4" fmla="*/ 151276 w 720080"/>
              <a:gd name="connsiteY4" fmla="*/ 318067 h 720080"/>
              <a:gd name="connsiteX5" fmla="*/ 108429 w 720080"/>
              <a:gd name="connsiteY5" fmla="*/ 360915 h 720080"/>
              <a:gd name="connsiteX6" fmla="*/ 151276 w 720080"/>
              <a:gd name="connsiteY6" fmla="*/ 403762 h 720080"/>
              <a:gd name="connsiteX7" fmla="*/ 467182 w 720080"/>
              <a:gd name="connsiteY7" fmla="*/ 403762 h 720080"/>
              <a:gd name="connsiteX8" fmla="*/ 391132 w 720080"/>
              <a:gd name="connsiteY8" fmla="*/ 479811 h 720080"/>
              <a:gd name="connsiteX9" fmla="*/ 391132 w 720080"/>
              <a:gd name="connsiteY9" fmla="*/ 540406 h 720080"/>
              <a:gd name="connsiteX10" fmla="*/ 451727 w 720080"/>
              <a:gd name="connsiteY10" fmla="*/ 540406 h 720080"/>
              <a:gd name="connsiteX11" fmla="*/ 597086 w 720080"/>
              <a:gd name="connsiteY11" fmla="*/ 395048 h 720080"/>
              <a:gd name="connsiteX12" fmla="*/ 603450 w 720080"/>
              <a:gd name="connsiteY12" fmla="*/ 388459 h 720080"/>
              <a:gd name="connsiteX13" fmla="*/ 605656 w 720080"/>
              <a:gd name="connsiteY13" fmla="*/ 385654 h 720080"/>
              <a:gd name="connsiteX14" fmla="*/ 607314 w 720080"/>
              <a:gd name="connsiteY14" fmla="*/ 381802 h 720080"/>
              <a:gd name="connsiteX15" fmla="*/ 611651 w 720080"/>
              <a:gd name="connsiteY15" fmla="*/ 359975 h 720080"/>
              <a:gd name="connsiteX16" fmla="*/ 607314 w 720080"/>
              <a:gd name="connsiteY16" fmla="*/ 338148 h 720080"/>
              <a:gd name="connsiteX17" fmla="*/ 604581 w 720080"/>
              <a:gd name="connsiteY17" fmla="*/ 333055 h 720080"/>
              <a:gd name="connsiteX18" fmla="*/ 603896 w 720080"/>
              <a:gd name="connsiteY18" fmla="*/ 331821 h 720080"/>
              <a:gd name="connsiteX19" fmla="*/ 598273 w 720080"/>
              <a:gd name="connsiteY19" fmla="*/ 325033 h 720080"/>
              <a:gd name="connsiteX20" fmla="*/ 452915 w 720080"/>
              <a:gd name="connsiteY20" fmla="*/ 179675 h 720080"/>
              <a:gd name="connsiteX21" fmla="*/ 422617 w 720080"/>
              <a:gd name="connsiteY21" fmla="*/ 167125 h 720080"/>
              <a:gd name="connsiteX22" fmla="*/ 360040 w 720080"/>
              <a:gd name="connsiteY22" fmla="*/ 0 h 720080"/>
              <a:gd name="connsiteX23" fmla="*/ 720080 w 720080"/>
              <a:gd name="connsiteY23" fmla="*/ 360040 h 720080"/>
              <a:gd name="connsiteX24" fmla="*/ 360040 w 720080"/>
              <a:gd name="connsiteY24" fmla="*/ 720080 h 720080"/>
              <a:gd name="connsiteX25" fmla="*/ 0 w 720080"/>
              <a:gd name="connsiteY25" fmla="*/ 360040 h 720080"/>
              <a:gd name="connsiteX26" fmla="*/ 360040 w 720080"/>
              <a:gd name="connsiteY26" fmla="*/ 0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0080" h="720080">
                <a:moveTo>
                  <a:pt x="422617" y="167125"/>
                </a:moveTo>
                <a:cubicBezTo>
                  <a:pt x="411652" y="167125"/>
                  <a:pt x="400686" y="171308"/>
                  <a:pt x="392320" y="179675"/>
                </a:cubicBezTo>
                <a:cubicBezTo>
                  <a:pt x="375587" y="196408"/>
                  <a:pt x="375587" y="223537"/>
                  <a:pt x="392320" y="240270"/>
                </a:cubicBezTo>
                <a:lnTo>
                  <a:pt x="470117" y="318067"/>
                </a:lnTo>
                <a:lnTo>
                  <a:pt x="151276" y="318067"/>
                </a:lnTo>
                <a:cubicBezTo>
                  <a:pt x="127612" y="318067"/>
                  <a:pt x="108429" y="337251"/>
                  <a:pt x="108429" y="360915"/>
                </a:cubicBezTo>
                <a:cubicBezTo>
                  <a:pt x="108429" y="384578"/>
                  <a:pt x="127612" y="403762"/>
                  <a:pt x="151276" y="403762"/>
                </a:cubicBezTo>
                <a:lnTo>
                  <a:pt x="467182" y="403762"/>
                </a:lnTo>
                <a:lnTo>
                  <a:pt x="391132" y="479811"/>
                </a:lnTo>
                <a:cubicBezTo>
                  <a:pt x="374399" y="496544"/>
                  <a:pt x="374399" y="523674"/>
                  <a:pt x="391132" y="540406"/>
                </a:cubicBezTo>
                <a:cubicBezTo>
                  <a:pt x="407865" y="557139"/>
                  <a:pt x="434994" y="557139"/>
                  <a:pt x="451727" y="540406"/>
                </a:cubicBezTo>
                <a:lnTo>
                  <a:pt x="597086" y="395048"/>
                </a:lnTo>
                <a:cubicBezTo>
                  <a:pt x="599177" y="392957"/>
                  <a:pt x="601484" y="390703"/>
                  <a:pt x="603450" y="388459"/>
                </a:cubicBezTo>
                <a:lnTo>
                  <a:pt x="605656" y="385654"/>
                </a:lnTo>
                <a:lnTo>
                  <a:pt x="607314" y="381802"/>
                </a:lnTo>
                <a:cubicBezTo>
                  <a:pt x="610052" y="375572"/>
                  <a:pt x="611651" y="368060"/>
                  <a:pt x="611651" y="359975"/>
                </a:cubicBezTo>
                <a:cubicBezTo>
                  <a:pt x="611651" y="351890"/>
                  <a:pt x="610052" y="344378"/>
                  <a:pt x="607314" y="338148"/>
                </a:cubicBezTo>
                <a:lnTo>
                  <a:pt x="604581" y="333055"/>
                </a:lnTo>
                <a:lnTo>
                  <a:pt x="603896" y="331821"/>
                </a:lnTo>
                <a:cubicBezTo>
                  <a:pt x="602248" y="329405"/>
                  <a:pt x="600365" y="327125"/>
                  <a:pt x="598273" y="325033"/>
                </a:cubicBezTo>
                <a:lnTo>
                  <a:pt x="452915" y="179675"/>
                </a:lnTo>
                <a:cubicBezTo>
                  <a:pt x="444548" y="171308"/>
                  <a:pt x="433583" y="167125"/>
                  <a:pt x="422617" y="167125"/>
                </a:cubicBezTo>
                <a:close/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cubicBezTo>
                  <a:pt x="720080" y="558885"/>
                  <a:pt x="558885" y="720080"/>
                  <a:pt x="360040" y="720080"/>
                </a:cubicBez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C94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2065" y="2877634"/>
            <a:ext cx="1821580" cy="36827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6444" y="2831945"/>
            <a:ext cx="1864353" cy="36859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/>
          <p:nvPr/>
        </p:nvSpPr>
        <p:spPr>
          <a:xfrm>
            <a:off x="-12700" y="-6351"/>
            <a:ext cx="12192000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wrap="none" anchor="ctr"/>
          <a:lstStyle/>
          <a:p>
            <a:pPr algn="ctr"/>
            <a:endParaRPr lang="zh-CN" altLang="zh-CN" sz="2400" dirty="0">
              <a:solidFill>
                <a:schemeClr val="accent2"/>
              </a:solidFill>
              <a:latin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9699" name="心形 211"/>
          <p:cNvSpPr/>
          <p:nvPr/>
        </p:nvSpPr>
        <p:spPr>
          <a:xfrm>
            <a:off x="179389" y="223839"/>
            <a:ext cx="576263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9700" name="Text Box 5"/>
          <p:cNvSpPr txBox="1"/>
          <p:nvPr/>
        </p:nvSpPr>
        <p:spPr>
          <a:xfrm>
            <a:off x="1014413" y="217488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1" name="TextBox 5"/>
          <p:cNvSpPr txBox="1"/>
          <p:nvPr/>
        </p:nvSpPr>
        <p:spPr>
          <a:xfrm>
            <a:off x="439740" y="920751"/>
            <a:ext cx="9710737" cy="738662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latinLnBrk="1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学生如何基于云平台如何进行心理测评？</a:t>
            </a:r>
            <a:endParaRPr lang="zh-CN" altLang="en-US" sz="28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矩形 3"/>
          <p:cNvSpPr/>
          <p:nvPr/>
        </p:nvSpPr>
        <p:spPr>
          <a:xfrm>
            <a:off x="179389" y="1817513"/>
            <a:ext cx="11677252" cy="10770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eaLnBrk="0" hangingPunct="0">
              <a:lnSpc>
                <a:spcPct val="150000"/>
              </a:lnSpc>
            </a:pPr>
            <a:r>
              <a:rPr lang="zh-CN" altLang="en-US" sz="2135" dirty="0">
                <a:latin typeface="+mn-ea"/>
              </a:rPr>
              <a:t>测评共有 </a:t>
            </a:r>
            <a:r>
              <a:rPr lang="en-US" altLang="zh-CN" sz="2135" b="1" dirty="0">
                <a:latin typeface="+mn-ea"/>
              </a:rPr>
              <a:t>96</a:t>
            </a:r>
            <a:r>
              <a:rPr lang="en-US" altLang="zh-CN" sz="2135" dirty="0">
                <a:latin typeface="+mn-ea"/>
              </a:rPr>
              <a:t> </a:t>
            </a:r>
            <a:r>
              <a:rPr lang="zh-CN" altLang="en-US" sz="2135" dirty="0">
                <a:latin typeface="+mn-ea"/>
              </a:rPr>
              <a:t>道题，不限制作答时间，学生要根据自身真实情况作答。页面右上角提供答题卡功能，可以查看答题是否遗漏，</a:t>
            </a:r>
            <a:r>
              <a:rPr lang="en-US" altLang="zh-CN" sz="2135" dirty="0">
                <a:latin typeface="+mn-ea"/>
              </a:rPr>
              <a:t>96 </a:t>
            </a:r>
            <a:r>
              <a:rPr lang="zh-CN" altLang="en-US" sz="2135" dirty="0">
                <a:latin typeface="+mn-ea"/>
              </a:rPr>
              <a:t>道题全部</a:t>
            </a:r>
            <a:r>
              <a:rPr lang="zh-CN" altLang="en-US" sz="2135" dirty="0" smtClean="0">
                <a:latin typeface="+mn-ea"/>
              </a:rPr>
              <a:t>作答方</a:t>
            </a:r>
            <a:r>
              <a:rPr lang="zh-CN" altLang="en-US" sz="2135" dirty="0">
                <a:latin typeface="+mn-ea"/>
              </a:rPr>
              <a:t>可提交</a:t>
            </a:r>
            <a:r>
              <a:rPr lang="zh-CN" altLang="en-US" sz="2135" dirty="0" smtClean="0">
                <a:latin typeface="+mn-ea"/>
              </a:rPr>
              <a:t>测评，中途</a:t>
            </a:r>
            <a:r>
              <a:rPr lang="zh-CN" altLang="en-US" sz="2135" dirty="0">
                <a:latin typeface="+mn-ea"/>
              </a:rPr>
              <a:t>退出可再次进入</a:t>
            </a:r>
            <a:r>
              <a:rPr lang="zh-CN" altLang="en-US" sz="2135" dirty="0" smtClean="0">
                <a:latin typeface="+mn-ea"/>
              </a:rPr>
              <a:t>答题。</a:t>
            </a:r>
            <a:endParaRPr lang="zh-CN" altLang="en-US" sz="2135" dirty="0">
              <a:latin typeface="+mn-ea"/>
            </a:endParaRPr>
          </a:p>
        </p:txBody>
      </p:sp>
      <p:sp>
        <p:nvSpPr>
          <p:cNvPr id="29705" name="Line 10"/>
          <p:cNvSpPr>
            <a:spLocks noChangeAspect="1"/>
          </p:cNvSpPr>
          <p:nvPr/>
        </p:nvSpPr>
        <p:spPr>
          <a:xfrm>
            <a:off x="447677" y="1752600"/>
            <a:ext cx="11136313" cy="0"/>
          </a:xfrm>
          <a:prstGeom prst="line">
            <a:avLst/>
          </a:prstGeom>
          <a:ln w="28575" cap="flat" cmpd="sng">
            <a:solidFill>
              <a:srgbClr val="D2452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1" y="3101817"/>
            <a:ext cx="2057400" cy="3505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431" y="3031703"/>
            <a:ext cx="2374900" cy="3606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7" y="3298403"/>
            <a:ext cx="2628900" cy="3073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/>
          <p:nvPr/>
        </p:nvSpPr>
        <p:spPr>
          <a:xfrm>
            <a:off x="3216277" y="2798120"/>
            <a:ext cx="18473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zh-CN" sz="2400" dirty="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9698" name="Rectangle 3"/>
          <p:cNvSpPr/>
          <p:nvPr/>
        </p:nvSpPr>
        <p:spPr>
          <a:xfrm>
            <a:off x="-12700" y="-6351"/>
            <a:ext cx="12192000" cy="863600"/>
          </a:xfrm>
          <a:prstGeom prst="rect">
            <a:avLst/>
          </a:prstGeom>
          <a:solidFill>
            <a:srgbClr val="D2452E"/>
          </a:solidFill>
          <a:ln w="9525">
            <a:noFill/>
          </a:ln>
        </p:spPr>
        <p:txBody>
          <a:bodyPr wrap="none" anchor="ctr"/>
          <a:lstStyle/>
          <a:p>
            <a:pPr algn="ctr"/>
            <a:endParaRPr lang="zh-CN" altLang="zh-CN" sz="2400" dirty="0">
              <a:solidFill>
                <a:schemeClr val="accent2"/>
              </a:solidFill>
              <a:latin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9699" name="心形 211"/>
          <p:cNvSpPr/>
          <p:nvPr/>
        </p:nvSpPr>
        <p:spPr>
          <a:xfrm>
            <a:off x="179389" y="223839"/>
            <a:ext cx="576263" cy="447675"/>
          </a:xfrm>
          <a:custGeom>
            <a:avLst/>
            <a:gdLst/>
            <a:ahLst/>
            <a:cxnLst>
              <a:cxn ang="0">
                <a:pos x="730" y="80"/>
              </a:cxn>
              <a:cxn ang="0">
                <a:pos x="730" y="321"/>
              </a:cxn>
              <a:cxn ang="0">
                <a:pos x="730" y="80"/>
              </a:cxn>
            </a:cxnLst>
            <a:rect l="0" t="0" r="0" b="0"/>
            <a:pathLst>
              <a:path w="1905000" h="1905000">
                <a:moveTo>
                  <a:pt x="952500" y="476250"/>
                </a:moveTo>
                <a:cubicBezTo>
                  <a:pt x="1349375" y="-635000"/>
                  <a:pt x="2897188" y="476250"/>
                  <a:pt x="952500" y="1905000"/>
                </a:cubicBezTo>
                <a:cubicBezTo>
                  <a:pt x="-992187" y="476250"/>
                  <a:pt x="555625" y="-635000"/>
                  <a:pt x="952500" y="4762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9700" name="Text Box 5"/>
          <p:cNvSpPr txBox="1"/>
          <p:nvPr/>
        </p:nvSpPr>
        <p:spPr>
          <a:xfrm>
            <a:off x="1014413" y="217488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Helvetica Neue"/>
                <a:ea typeface="微软雅黑" panose="020B0503020204020204" pitchFamily="34" charset="-122"/>
                <a:sym typeface="Calibri" panose="020F0502020204030204" pitchFamily="34" charset="0"/>
              </a:rPr>
              <a:t>中国大学生心理健康测评系统</a:t>
            </a:r>
            <a:endParaRPr lang="zh-CN" altLang="en-US" sz="2000" dirty="0">
              <a:solidFill>
                <a:schemeClr val="bg1"/>
              </a:solidFill>
              <a:latin typeface="Helvetica Neue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1" name="TextBox 5"/>
          <p:cNvSpPr txBox="1"/>
          <p:nvPr/>
        </p:nvSpPr>
        <p:spPr>
          <a:xfrm>
            <a:off x="439740" y="920751"/>
            <a:ext cx="9710737" cy="738662"/>
          </a:xfrm>
          <a:prstGeom prst="rect">
            <a:avLst/>
          </a:prstGeom>
          <a:noFill/>
          <a:ln w="9525">
            <a:noFill/>
          </a:ln>
        </p:spPr>
        <p:txBody>
          <a:bodyPr lIns="45719" tIns="45719" rIns="45719" bIns="45719" anchor="t">
            <a:spAutoFit/>
          </a:bodyPr>
          <a:lstStyle/>
          <a:p>
            <a:pPr latinLnBrk="1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D2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学生如何基于云平台如何进行心理测评？</a:t>
            </a:r>
            <a:endParaRPr lang="zh-CN" altLang="en-US" sz="2800" b="1" dirty="0">
              <a:solidFill>
                <a:srgbClr val="D2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矩形 3"/>
          <p:cNvSpPr/>
          <p:nvPr/>
        </p:nvSpPr>
        <p:spPr>
          <a:xfrm>
            <a:off x="533947" y="2019521"/>
            <a:ext cx="7770299" cy="2554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487045" indent="-3429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提交完成后将会看到如右提示</a:t>
            </a:r>
            <a:endParaRPr lang="en-US" altLang="zh-CN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144145" eaLnBrk="0" hangingPunct="0">
              <a:lnSpc>
                <a:spcPct val="150000"/>
              </a:lnSpc>
            </a:pPr>
            <a:endParaRPr lang="en-US" altLang="zh-CN" sz="213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487045" indent="-342900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如果需要重新进行测评，则按照老师的要求登录平台进行二次测评。注意两次测评的时间间隔需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大于 </a:t>
            </a:r>
            <a:r>
              <a:rPr lang="en-US" altLang="zh-CN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24 </a:t>
            </a:r>
            <a:r>
              <a: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小时</a:t>
            </a:r>
            <a:r>
              <a:rPr lang="zh-CN" altLang="en-US" sz="213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，否则将无法提交</a:t>
            </a:r>
            <a:endParaRPr lang="en-US" altLang="zh-CN" sz="266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9705" name="Line 10"/>
          <p:cNvSpPr>
            <a:spLocks noChangeAspect="1"/>
          </p:cNvSpPr>
          <p:nvPr/>
        </p:nvSpPr>
        <p:spPr>
          <a:xfrm>
            <a:off x="447677" y="1752600"/>
            <a:ext cx="11136313" cy="0"/>
          </a:xfrm>
          <a:prstGeom prst="line">
            <a:avLst/>
          </a:prstGeom>
          <a:ln w="28575" cap="flat" cmpd="sng">
            <a:solidFill>
              <a:srgbClr val="D2452E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88289" y="2180861"/>
            <a:ext cx="2508977" cy="394745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3"/>
          <p:cNvSpPr/>
          <p:nvPr/>
        </p:nvSpPr>
        <p:spPr>
          <a:xfrm>
            <a:off x="0" y="0"/>
            <a:ext cx="12192000" cy="6902450"/>
          </a:xfrm>
          <a:prstGeom prst="rect">
            <a:avLst/>
          </a:prstGeom>
          <a:solidFill>
            <a:srgbClr val="C9452E"/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谢谢观赏</a:t>
            </a: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770" name="TextBox 11"/>
          <p:cNvSpPr/>
          <p:nvPr/>
        </p:nvSpPr>
        <p:spPr>
          <a:xfrm>
            <a:off x="3905250" y="4695825"/>
            <a:ext cx="5130800" cy="1657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9600" dirty="0">
                <a:solidFill>
                  <a:srgbClr val="C9452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谢谢！</a:t>
            </a:r>
            <a:endParaRPr lang="zh-CN" altLang="en-US" sz="9600" dirty="0">
              <a:solidFill>
                <a:srgbClr val="C9452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771" name="矩形 3"/>
          <p:cNvSpPr/>
          <p:nvPr/>
        </p:nvSpPr>
        <p:spPr>
          <a:xfrm>
            <a:off x="0" y="1588"/>
            <a:ext cx="12192000" cy="6900862"/>
          </a:xfrm>
          <a:prstGeom prst="rect">
            <a:avLst/>
          </a:prstGeom>
          <a:solidFill>
            <a:srgbClr val="C9452E"/>
          </a:solidFill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8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谢谢！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TlmZmU0OTI2NmU4MWJmNjgwMWE4ZGUwMjczOGFkYTQifQ==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FFFFFF"/>
      </a:accent3>
      <a:accent4>
        <a:srgbClr val="000000"/>
      </a:accent4>
      <a:accent5>
        <a:srgbClr val="AAAEB5"/>
      </a:accent5>
      <a:accent6>
        <a:srgbClr val="DC312F"/>
      </a:accent6>
      <a:hlink>
        <a:srgbClr val="D10E0C"/>
      </a:hlink>
      <a:folHlink>
        <a:srgbClr val="BBB487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>
          <a:noFill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>
          <a:noFill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WPS 演示</Application>
  <PresentationFormat>宽屏</PresentationFormat>
  <Paragraphs>66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Calibri Light</vt:lpstr>
      <vt:lpstr>微软雅黑</vt:lpstr>
      <vt:lpstr>Helvetica Neue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燕子</cp:lastModifiedBy>
  <cp:revision>342</cp:revision>
  <dcterms:created xsi:type="dcterms:W3CDTF">2016-03-05T08:06:00Z</dcterms:created>
  <dcterms:modified xsi:type="dcterms:W3CDTF">2022-10-25T11:14:26Z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F2238B10D975427189DE1D049E020707</vt:lpwstr>
  </property>
</Properties>
</file>